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61" r:id="rId9"/>
    <p:sldId id="271" r:id="rId10"/>
    <p:sldId id="267" r:id="rId11"/>
    <p:sldId id="266" r:id="rId12"/>
    <p:sldId id="270" r:id="rId13"/>
    <p:sldId id="273" r:id="rId14"/>
    <p:sldId id="274" r:id="rId15"/>
    <p:sldId id="275" r:id="rId16"/>
    <p:sldId id="268" r:id="rId17"/>
    <p:sldId id="272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" d="100"/>
          <a:sy n="10" d="100"/>
        </p:scale>
        <p:origin x="-464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51450"/>
            <a:ext cx="9144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250129"/>
            <a:ext cx="9144000" cy="6090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0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2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3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86091"/>
            <a:ext cx="9144000" cy="93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4751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youtube.com/watch?v=n4RjJKxsamQ&amp;feature=kp" TargetMode="Externa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hyperlink" Target="http://www.youtube.com/watch?v=fK1MwhEDjHg" TargetMode="External"/><Relationship Id="rId6" Type="http://schemas.openxmlformats.org/officeDocument/2006/relationships/image" Target="../media/image38.jpeg"/><Relationship Id="rId7" Type="http://schemas.openxmlformats.org/officeDocument/2006/relationships/hyperlink" Target="http://www.youtube.com/watch?v=0zXiClnK8oE" TargetMode="External"/><Relationship Id="rId8" Type="http://schemas.openxmlformats.org/officeDocument/2006/relationships/image" Target="../media/image39.jpeg"/><Relationship Id="rId9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YtYdjbpBk6A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986657"/>
            <a:ext cx="9144000" cy="852136"/>
          </a:xfrm>
        </p:spPr>
        <p:txBody>
          <a:bodyPr/>
          <a:lstStyle/>
          <a:p>
            <a:r>
              <a:rPr lang="en-US" dirty="0" smtClean="0"/>
              <a:t>End of the Cold War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74857"/>
            <a:ext cx="8128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Mikhail Gorbachev (1985-91)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Personality: (785)</a:t>
            </a:r>
          </a:p>
          <a:p>
            <a:r>
              <a:rPr lang="en-US" dirty="0" smtClean="0"/>
              <a:t>Made valiant effort to update strategy, get nukes out of GER, and weaken NATO (</a:t>
            </a:r>
            <a:r>
              <a:rPr lang="en-US" b="1" dirty="0" smtClean="0"/>
              <a:t>Common European Home</a:t>
            </a:r>
            <a:r>
              <a:rPr lang="en-US" dirty="0" smtClean="0"/>
              <a:t>) (791)</a:t>
            </a:r>
          </a:p>
        </p:txBody>
      </p:sp>
      <p:pic>
        <p:nvPicPr>
          <p:cNvPr id="4" name="Picture 4" descr="gorbachev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1" y="2778099"/>
            <a:ext cx="2749583" cy="4079901"/>
          </a:xfrm>
          <a:prstGeom prst="rect">
            <a:avLst/>
          </a:prstGeom>
          <a:noFill/>
          <a:ln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76" y="4365904"/>
            <a:ext cx="2794005" cy="2493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82" y="2778099"/>
            <a:ext cx="3028194" cy="4079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776" y="2344907"/>
            <a:ext cx="2794005" cy="20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9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Reykjavik Summit (1986)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Agree in principle to reduce all strategic forces by 50% in 5yrs &amp; destroy all ballistics in 10yrs.</a:t>
            </a:r>
          </a:p>
          <a:p>
            <a:pPr lvl="1"/>
            <a:r>
              <a:rPr lang="en-US" dirty="0" smtClean="0"/>
              <a:t>Tough position for allies</a:t>
            </a:r>
            <a:r>
              <a:rPr lang="en-US" dirty="0" smtClean="0">
                <a:sym typeface="Wingdings"/>
              </a:rPr>
              <a:t> US &amp; USSR making decision</a:t>
            </a:r>
            <a:endParaRPr lang="en-US" dirty="0" smtClean="0"/>
          </a:p>
          <a:p>
            <a:pPr lvl="1"/>
            <a:r>
              <a:rPr lang="en-US" dirty="0" smtClean="0"/>
              <a:t>BUT </a:t>
            </a:r>
            <a:r>
              <a:rPr lang="en-US" dirty="0" err="1" smtClean="0"/>
              <a:t>Gorby</a:t>
            </a:r>
            <a:r>
              <a:rPr lang="en-US" dirty="0" smtClean="0"/>
              <a:t> presses for end to SDI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RR leaves room &amp; cancels agreement.</a:t>
            </a:r>
          </a:p>
          <a:p>
            <a:r>
              <a:rPr lang="en-US" dirty="0" smtClean="0"/>
              <a:t>Later, both dismantle 50% &amp; agreements were reached to take missiles out of EUR</a:t>
            </a:r>
          </a:p>
          <a:p>
            <a:r>
              <a:rPr lang="en-US" b="1" u="sng" dirty="0" smtClean="0"/>
              <a:t>KISS</a:t>
            </a:r>
            <a:r>
              <a:rPr lang="en-US" dirty="0" smtClean="0"/>
              <a:t>: RR had turned what had been a marathon into a sprint (784); </a:t>
            </a:r>
            <a:r>
              <a:rPr lang="en-US" dirty="0" err="1" smtClean="0"/>
              <a:t>Couldn’t’ve</a:t>
            </a:r>
            <a:r>
              <a:rPr lang="en-US" dirty="0" smtClean="0"/>
              <a:t> sustained it without USSR collapse (785)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73" y="4557015"/>
            <a:ext cx="3979099" cy="231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45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Glasnost</a:t>
            </a:r>
            <a:r>
              <a:rPr lang="en-US" dirty="0" smtClean="0"/>
              <a:t> &amp; </a:t>
            </a:r>
            <a:r>
              <a:rPr lang="en-US" i="1" dirty="0" smtClean="0"/>
              <a:t>Perestroika </a:t>
            </a:r>
            <a:r>
              <a:rPr lang="en-US" dirty="0" smtClean="0"/>
              <a:t>(788-96)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7510"/>
            <a:ext cx="9144000" cy="417109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 – Political liberalization &amp; “</a:t>
            </a:r>
            <a:r>
              <a:rPr lang="en-US" dirty="0"/>
              <a:t>Openness</a:t>
            </a:r>
            <a:r>
              <a:rPr lang="en-US" dirty="0" smtClean="0"/>
              <a:t>”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gain intellectual support </a:t>
            </a:r>
          </a:p>
          <a:p>
            <a:r>
              <a:rPr lang="en-US" dirty="0" smtClean="0"/>
              <a:t>P – Econ reform &amp; restructuring to gain </a:t>
            </a:r>
            <a:r>
              <a:rPr lang="en-US" b="1" dirty="0" smtClean="0"/>
              <a:t>technocrats</a:t>
            </a:r>
          </a:p>
          <a:p>
            <a:r>
              <a:rPr lang="en-US" dirty="0" smtClean="0"/>
              <a:t>1986</a:t>
            </a:r>
            <a:r>
              <a:rPr lang="en-US" b="1" dirty="0" smtClean="0"/>
              <a:t> – 27</a:t>
            </a:r>
            <a:r>
              <a:rPr lang="en-US" b="1" baseline="30000" dirty="0" smtClean="0"/>
              <a:t>th</a:t>
            </a:r>
            <a:r>
              <a:rPr lang="en-US" b="1" dirty="0" smtClean="0"/>
              <a:t> Party Congress – “New Thinking”</a:t>
            </a:r>
            <a:r>
              <a:rPr lang="en-US" dirty="0" smtClean="0"/>
              <a:t> – </a:t>
            </a:r>
            <a:r>
              <a:rPr lang="en-US" dirty="0" err="1" smtClean="0"/>
              <a:t>Gorby’s</a:t>
            </a:r>
            <a:r>
              <a:rPr lang="en-US" dirty="0" smtClean="0"/>
              <a:t> new approach to FP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Wilsonian</a:t>
            </a:r>
            <a:r>
              <a:rPr lang="en-US" dirty="0" smtClean="0">
                <a:sym typeface="Wingdings"/>
              </a:rPr>
              <a:t> interdependence against Marx/Lenin (787-88)</a:t>
            </a:r>
          </a:p>
          <a:p>
            <a:r>
              <a:rPr lang="en-US" dirty="0" smtClean="0">
                <a:sym typeface="Wingdings"/>
              </a:rPr>
              <a:t>Dec. </a:t>
            </a:r>
            <a:r>
              <a:rPr lang="fr-FR" dirty="0" smtClean="0">
                <a:sym typeface="Wingdings"/>
              </a:rPr>
              <a:t>’</a:t>
            </a:r>
            <a:r>
              <a:rPr lang="en-US" dirty="0" smtClean="0">
                <a:sym typeface="Wingdings"/>
              </a:rPr>
              <a:t>88 @UN – Huge cuts to military; pacifies CHN w/leaving Mongolia (791)</a:t>
            </a:r>
          </a:p>
          <a:p>
            <a:pPr lvl="1"/>
            <a:r>
              <a:rPr lang="en-US" b="1" u="sng" dirty="0" smtClean="0">
                <a:sym typeface="Wingdings"/>
              </a:rPr>
              <a:t>KISS</a:t>
            </a:r>
            <a:r>
              <a:rPr lang="en-US" dirty="0" smtClean="0">
                <a:sym typeface="Wingdings"/>
              </a:rPr>
              <a:t>: Kennan right all along!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720743"/>
            <a:ext cx="2674773" cy="2137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772" y="4739394"/>
            <a:ext cx="3177912" cy="21186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2684" y="6211670"/>
            <a:ext cx="2947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“God Help Me</a:t>
            </a:r>
          </a:p>
          <a:p>
            <a:r>
              <a:rPr lang="en-US" dirty="0" smtClean="0"/>
              <a:t> to Survive this Deadly Love”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684" y="3854171"/>
            <a:ext cx="3291316" cy="22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60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Gorby</a:t>
            </a:r>
            <a:r>
              <a:rPr lang="en-US" dirty="0" smtClean="0"/>
              <a:t> Extended peace &amp; friendship in </a:t>
            </a:r>
            <a:r>
              <a:rPr lang="fr-FR" dirty="0" smtClean="0"/>
              <a:t>’</a:t>
            </a:r>
            <a:r>
              <a:rPr lang="en-US" dirty="0" smtClean="0"/>
              <a:t>86 </a:t>
            </a:r>
            <a:r>
              <a:rPr lang="en-US" dirty="0" smtClean="0">
                <a:sym typeface="Wingdings"/>
              </a:rPr>
              <a:t></a:t>
            </a:r>
            <a:endParaRPr lang="en-US" dirty="0" smtClean="0"/>
          </a:p>
          <a:p>
            <a:pPr lvl="1"/>
            <a:r>
              <a:rPr lang="en-US" dirty="0" smtClean="0"/>
              <a:t>Get out of AFGH, tell VIE to get out of CAM, withdraw from Sino-Soviet border, then we’ll talk.</a:t>
            </a:r>
          </a:p>
          <a:p>
            <a:pPr lvl="1"/>
            <a:r>
              <a:rPr lang="en-US" dirty="0" smtClean="0"/>
              <a:t>Bad luck: Tiananmen Square Riot/Massacre happened when </a:t>
            </a:r>
            <a:r>
              <a:rPr lang="en-US" dirty="0" err="1" smtClean="0"/>
              <a:t>Gorby</a:t>
            </a:r>
            <a:r>
              <a:rPr lang="en-US" dirty="0" smtClean="0"/>
              <a:t> arrived to negotiate (May </a:t>
            </a:r>
            <a:r>
              <a:rPr lang="fr-FR" dirty="0" smtClean="0"/>
              <a:t>’</a:t>
            </a:r>
            <a:r>
              <a:rPr lang="en-US" dirty="0" smtClean="0"/>
              <a:t>89)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584" y="3178796"/>
            <a:ext cx="3679204" cy="367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75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Eastern Bloc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Called for more nationalized, democratic reforms</a:t>
            </a:r>
          </a:p>
          <a:p>
            <a:pPr lvl="1"/>
            <a:r>
              <a:rPr lang="en-US" dirty="0" err="1" smtClean="0"/>
              <a:t>Gorby</a:t>
            </a:r>
            <a:r>
              <a:rPr lang="en-US" dirty="0" smtClean="0"/>
              <a:t> couldn’t invoke Brezhnev Doctrine b/c of all his improvements w/ NATO</a:t>
            </a:r>
            <a:r>
              <a:rPr lang="en-US" dirty="0" smtClean="0">
                <a:sym typeface="Wingdings"/>
              </a:rPr>
              <a:t> abandons it entirely by 1989 in favor of “</a:t>
            </a:r>
            <a:r>
              <a:rPr lang="en-US" b="1" dirty="0" smtClean="0">
                <a:sym typeface="Wingdings"/>
              </a:rPr>
              <a:t>Sinatra Doctrine</a:t>
            </a:r>
            <a:r>
              <a:rPr lang="en-US" dirty="0" smtClean="0">
                <a:sym typeface="Wingdings"/>
              </a:rPr>
              <a:t>”</a:t>
            </a:r>
          </a:p>
          <a:p>
            <a:pPr lvl="1"/>
            <a:r>
              <a:rPr lang="en-US" b="1" u="sng" dirty="0" smtClean="0">
                <a:sym typeface="Wingdings"/>
              </a:rPr>
              <a:t>KISS</a:t>
            </a:r>
            <a:r>
              <a:rPr lang="en-US" dirty="0" smtClean="0">
                <a:sym typeface="Wingdings"/>
              </a:rPr>
              <a:t>: Liberalization proved incompatible with communist rule (794)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3124"/>
            <a:ext cx="3269206" cy="2224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56" y="3836552"/>
            <a:ext cx="2945806" cy="2579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661" y="3179936"/>
            <a:ext cx="3056382" cy="202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6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Mr. Gorbachev, Tear Down This Wall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Nov. 1989 – Wall Falls</a:t>
            </a:r>
            <a:r>
              <a:rPr lang="en-US" dirty="0" smtClean="0">
                <a:sym typeface="Wingdings"/>
              </a:rPr>
              <a:t> 1990 – Reunified GER in NATO Every communist gov. overthrown in Bloc  Warsaw Pact is dead.</a:t>
            </a:r>
            <a:endParaRPr lang="en-US" dirty="0"/>
          </a:p>
        </p:txBody>
      </p:sp>
      <p:pic>
        <p:nvPicPr>
          <p:cNvPr id="4" name="Picture 2" descr="http://si.wsj.net/public/resources/images/ED-AP350_PETERO_G_2012060817342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82237"/>
            <a:ext cx="3267004" cy="2179972"/>
          </a:xfrm>
          <a:prstGeom prst="rect">
            <a:avLst/>
          </a:prstGeom>
          <a:noFill/>
        </p:spPr>
      </p:pic>
      <p:pic>
        <p:nvPicPr>
          <p:cNvPr id="5" name="Picture 2" descr="http://hopeforthesold.com/wp-content/uploads/2012/10/berlin-wa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2903" y="3758495"/>
            <a:ext cx="4638300" cy="3100253"/>
          </a:xfrm>
          <a:prstGeom prst="rect">
            <a:avLst/>
          </a:prstGeom>
          <a:noFill/>
        </p:spPr>
      </p:pic>
      <p:pic>
        <p:nvPicPr>
          <p:cNvPr id="6" name="Picture 8" descr="berlin wall_565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 l="14018" r="12743"/>
          <a:stretch>
            <a:fillRect/>
          </a:stretch>
        </p:blipFill>
        <p:spPr bwMode="auto">
          <a:xfrm>
            <a:off x="395940" y="3983789"/>
            <a:ext cx="3716963" cy="2874211"/>
          </a:xfrm>
          <a:prstGeom prst="rect">
            <a:avLst/>
          </a:prstGeom>
          <a:noFill/>
        </p:spPr>
      </p:pic>
      <p:pic>
        <p:nvPicPr>
          <p:cNvPr id="7" name="Picture 6" descr="Hasselhoff at berlin wall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2987788" y="2182237"/>
            <a:ext cx="2344110" cy="1801552"/>
          </a:xfrm>
          <a:prstGeom prst="rect">
            <a:avLst/>
          </a:prstGeom>
          <a:noFill/>
          <a:ln/>
        </p:spPr>
      </p:pic>
      <p:pic>
        <p:nvPicPr>
          <p:cNvPr id="8" name="Picture 4" descr="christo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5331897" y="1679995"/>
            <a:ext cx="3812103" cy="2484927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283344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</a:t>
            </a:r>
            <a:r>
              <a:rPr lang="en-US" dirty="0"/>
              <a:t>W</a:t>
            </a:r>
            <a:r>
              <a:rPr lang="en-US" dirty="0" smtClean="0"/>
              <a:t>e Get to 1991? (787)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7510"/>
            <a:ext cx="9144000" cy="621049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USSR’s only allies in E. EUR after CHN leave</a:t>
            </a:r>
            <a:r>
              <a:rPr lang="en-US" dirty="0" smtClean="0">
                <a:sym typeface="Wingdings"/>
              </a:rPr>
              <a:t> &amp; they’re more of a drain than a help</a:t>
            </a:r>
          </a:p>
          <a:p>
            <a:pPr marL="514350" indent="-514350">
              <a:buAutoNum type="arabicPeriod"/>
            </a:pPr>
            <a:r>
              <a:rPr lang="en-US" dirty="0" smtClean="0">
                <a:sym typeface="Wingdings"/>
              </a:rPr>
              <a:t>3</a:t>
            </a:r>
            <a:r>
              <a:rPr lang="en-US" baseline="30000" dirty="0" smtClean="0">
                <a:sym typeface="Wingdings"/>
              </a:rPr>
              <a:t>rd</a:t>
            </a:r>
            <a:r>
              <a:rPr lang="en-US" dirty="0" smtClean="0">
                <a:sym typeface="Wingdings"/>
              </a:rPr>
              <a:t> World exploits costly &amp; inconclusive</a:t>
            </a:r>
          </a:p>
          <a:p>
            <a:pPr marL="514350" indent="-514350">
              <a:buAutoNum type="arabicPeriod"/>
            </a:pPr>
            <a:r>
              <a:rPr lang="en-US" dirty="0" smtClean="0">
                <a:sym typeface="Wingdings"/>
              </a:rPr>
              <a:t>US arms buildup, SDI too costly to compete with</a:t>
            </a:r>
          </a:p>
          <a:p>
            <a:pPr marL="514350" indent="-514350">
              <a:buAutoNum type="arabicPeriod"/>
            </a:pPr>
            <a:r>
              <a:rPr lang="en-US" dirty="0" err="1" smtClean="0">
                <a:sym typeface="Wingdings"/>
              </a:rPr>
              <a:t>Gorby’s</a:t>
            </a:r>
            <a:r>
              <a:rPr lang="en-US" dirty="0" smtClean="0">
                <a:sym typeface="Wingdings"/>
              </a:rPr>
              <a:t> gambles fail (795-96)</a:t>
            </a:r>
          </a:p>
          <a:p>
            <a:pPr marL="914400" lvl="1" indent="-514350">
              <a:buAutoNum type="arabicPeriod"/>
            </a:pPr>
            <a:r>
              <a:rPr lang="en-US" dirty="0" smtClean="0">
                <a:sym typeface="Wingdings"/>
              </a:rPr>
              <a:t>Liberalization would modernize USSR</a:t>
            </a:r>
          </a:p>
          <a:p>
            <a:pPr marL="914400" lvl="1" indent="-514350">
              <a:buAutoNum type="arabicPeriod"/>
            </a:pPr>
            <a:r>
              <a:rPr lang="en-US" dirty="0" smtClean="0">
                <a:sym typeface="Wingdings"/>
              </a:rPr>
              <a:t>Then, USSR could hold onto Superpower status</a:t>
            </a:r>
          </a:p>
          <a:p>
            <a:pPr marL="914400" lvl="1" indent="-514350">
              <a:buAutoNum type="arabicPeriod"/>
            </a:pPr>
            <a:r>
              <a:rPr lang="en-US" dirty="0" smtClean="0">
                <a:sym typeface="Wingdings"/>
              </a:rPr>
              <a:t>Liberal communism doesn’t work (796) </a:t>
            </a:r>
          </a:p>
          <a:p>
            <a:pPr marL="514350" indent="-514350">
              <a:buAutoNum type="arabicPeriod"/>
            </a:pPr>
            <a:r>
              <a:rPr lang="en-US" dirty="0" smtClean="0">
                <a:sym typeface="Wingdings"/>
              </a:rPr>
              <a:t>Neither G or P work b/c infrastructure for freedom didn’t exist “Over 25, wasted your life.” (797)</a:t>
            </a:r>
            <a:endParaRPr lang="en-US" dirty="0">
              <a:sym typeface="Wingdings"/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ym typeface="Wingdings"/>
              </a:rPr>
              <a:t>Shift of power from Party to regional entities “Army of clerks”; “Sins of Russian history came home to roost” (798)</a:t>
            </a:r>
          </a:p>
        </p:txBody>
      </p:sp>
    </p:spTree>
    <p:extLst>
      <p:ext uri="{BB962C8B-B14F-4D97-AF65-F5344CB8AC3E}">
        <p14:creationId xmlns:p14="http://schemas.microsoft.com/office/powerpoint/2010/main" val="50990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 of Gorbachev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ym typeface="Wingdings"/>
              </a:rPr>
              <a:t>KISS</a:t>
            </a:r>
            <a:r>
              <a:rPr lang="en-US" dirty="0" smtClean="0">
                <a:sym typeface="Wingdings"/>
              </a:rPr>
              <a:t>: Too fast &amp; too slow (799)</a:t>
            </a:r>
          </a:p>
          <a:p>
            <a:r>
              <a:rPr lang="en-US" dirty="0" smtClean="0">
                <a:sym typeface="Wingdings"/>
              </a:rPr>
              <a:t>1990 – Baltics secede, the the rest fall </a:t>
            </a:r>
          </a:p>
          <a:p>
            <a:r>
              <a:rPr lang="en-US" b="1" dirty="0">
                <a:sym typeface="Wingdings"/>
              </a:rPr>
              <a:t>12/25/1991 </a:t>
            </a:r>
            <a:r>
              <a:rPr lang="en-US" dirty="0" smtClean="0">
                <a:sym typeface="Wingdings"/>
              </a:rPr>
              <a:t>– Coup </a:t>
            </a:r>
            <a:r>
              <a:rPr lang="en-US" dirty="0">
                <a:sym typeface="Wingdings"/>
              </a:rPr>
              <a:t>attempt by army &amp; </a:t>
            </a:r>
            <a:r>
              <a:rPr lang="en-US" b="1" dirty="0">
                <a:sym typeface="Wingdings"/>
              </a:rPr>
              <a:t>Boris Yeltsin </a:t>
            </a:r>
            <a:r>
              <a:rPr lang="en-US" dirty="0">
                <a:sym typeface="Wingdings"/>
              </a:rPr>
              <a:t>in </a:t>
            </a:r>
            <a:r>
              <a:rPr lang="fr-FR" dirty="0">
                <a:sym typeface="Wingdings"/>
              </a:rPr>
              <a:t>’</a:t>
            </a:r>
            <a:r>
              <a:rPr lang="en-US" dirty="0" smtClean="0">
                <a:sym typeface="Wingdings"/>
              </a:rPr>
              <a:t>91 Fails, but Russia declares independence.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West liked him so much, they defended legality of communist constitution that put him in </a:t>
            </a:r>
            <a:r>
              <a:rPr lang="en-US" dirty="0" smtClean="0">
                <a:sym typeface="Wingdings"/>
              </a:rPr>
              <a:t>office (786)</a:t>
            </a:r>
          </a:p>
          <a:p>
            <a:r>
              <a:rPr lang="en-US" dirty="0" smtClean="0">
                <a:sym typeface="Wingdings"/>
              </a:rPr>
              <a:t>Jan</a:t>
            </a:r>
            <a:r>
              <a:rPr lang="en-US" dirty="0">
                <a:sym typeface="Wingdings"/>
              </a:rPr>
              <a:t>. 1992 – </a:t>
            </a:r>
            <a:r>
              <a:rPr lang="en-US" dirty="0" err="1">
                <a:sym typeface="Wingdings"/>
              </a:rPr>
              <a:t>Gorby</a:t>
            </a:r>
            <a:r>
              <a:rPr lang="en-US" dirty="0">
                <a:sym typeface="Wingdings"/>
              </a:rPr>
              <a:t> forced to resign W. to Yeltsin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http://www.edusolution.com/edusolution2/global/jan2000/ques3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22257"/>
            <a:ext cx="3535178" cy="2335743"/>
          </a:xfrm>
          <a:prstGeom prst="rect">
            <a:avLst/>
          </a:prstGeom>
          <a:noFill/>
        </p:spPr>
      </p:pic>
      <p:pic>
        <p:nvPicPr>
          <p:cNvPr id="5" name="Picture 6" descr="failed cou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993443" y="4549775"/>
            <a:ext cx="2278226" cy="2339141"/>
          </a:xfrm>
          <a:prstGeom prst="rect">
            <a:avLst/>
          </a:prstGeom>
          <a:noFill/>
          <a:ln/>
        </p:spPr>
      </p:pic>
      <p:pic>
        <p:nvPicPr>
          <p:cNvPr id="6" name="Picture 4" descr="yeltsi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714896" y="4522257"/>
            <a:ext cx="2429103" cy="2335743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598638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the USSR ever really a threat?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Victory by </a:t>
            </a:r>
            <a:r>
              <a:rPr lang="en-US" i="1" dirty="0" smtClean="0"/>
              <a:t>idea</a:t>
            </a:r>
            <a:r>
              <a:rPr lang="en-US" dirty="0" smtClean="0"/>
              <a:t> of democracy (799)</a:t>
            </a:r>
          </a:p>
          <a:p>
            <a:r>
              <a:rPr lang="en-US" dirty="0" smtClean="0"/>
              <a:t>Marxists (</a:t>
            </a:r>
            <a:r>
              <a:rPr lang="en-US" dirty="0" err="1" smtClean="0"/>
              <a:t>Halliday</a:t>
            </a:r>
            <a:r>
              <a:rPr lang="en-US" dirty="0" smtClean="0"/>
              <a:t>) (800)</a:t>
            </a:r>
          </a:p>
          <a:p>
            <a:r>
              <a:rPr lang="en-US" dirty="0" smtClean="0"/>
              <a:t>Soviet Revisionists (</a:t>
            </a:r>
            <a:r>
              <a:rPr lang="en-US" dirty="0" err="1" smtClean="0"/>
              <a:t>Dashichev</a:t>
            </a:r>
            <a:r>
              <a:rPr lang="en-US" dirty="0" smtClean="0"/>
              <a:t>) (800)</a:t>
            </a:r>
          </a:p>
          <a:p>
            <a:r>
              <a:rPr lang="en-US" dirty="0" smtClean="0"/>
              <a:t>Shevardnadze (801)</a:t>
            </a:r>
          </a:p>
          <a:p>
            <a:r>
              <a:rPr lang="en-US" dirty="0" smtClean="0"/>
              <a:t>Looking back to Kennan (801)</a:t>
            </a:r>
          </a:p>
          <a:p>
            <a:r>
              <a:rPr lang="en-US" dirty="0"/>
              <a:t>Kissinger: No. (799 &amp; 802-803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7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7510"/>
            <a:ext cx="9144000" cy="5109823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KISS</a:t>
            </a:r>
            <a:r>
              <a:rPr lang="en-US" dirty="0" smtClean="0"/>
              <a:t>: No world power had collapsed so quickly and definitively w/out a war until USSR (763)</a:t>
            </a:r>
          </a:p>
          <a:p>
            <a:pPr lvl="1"/>
            <a:r>
              <a:rPr lang="en-US" dirty="0" smtClean="0"/>
              <a:t>Overextension of borders, military, economy</a:t>
            </a:r>
          </a:p>
          <a:p>
            <a:pPr lvl="1"/>
            <a:r>
              <a:rPr lang="en-US" dirty="0" smtClean="0"/>
              <a:t>Leaders unwilling to face obvious domestic problems </a:t>
            </a:r>
          </a:p>
          <a:p>
            <a:endParaRPr lang="en-US" dirty="0"/>
          </a:p>
          <a:p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277" y="2919969"/>
            <a:ext cx="5191545" cy="39380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342496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Jeez, just get done </a:t>
            </a:r>
          </a:p>
          <a:p>
            <a:r>
              <a:rPr lang="en-US" dirty="0" smtClean="0"/>
              <a:t>with it already – RR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0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Ronald Reagan – Unlikely Hero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 smtClean="0"/>
              <a:t>KISS</a:t>
            </a:r>
            <a:r>
              <a:rPr lang="en-US" dirty="0" smtClean="0"/>
              <a:t>: Knew just enough to get by on foreign policy, but had a leader’s sense of direction &amp; strength of convictions (765)</a:t>
            </a:r>
          </a:p>
          <a:p>
            <a:r>
              <a:rPr lang="en-US" dirty="0" smtClean="0"/>
              <a:t>Conceptually, same ideas as Nixon &amp; Ford, but execution was better: use exceptionalism to drive FP</a:t>
            </a:r>
          </a:p>
          <a:p>
            <a:r>
              <a:rPr lang="en-US" dirty="0" smtClean="0"/>
              <a:t>1983 – “</a:t>
            </a:r>
            <a:r>
              <a:rPr lang="en-US" b="1" dirty="0" smtClean="0"/>
              <a:t>Evil Empire</a:t>
            </a:r>
            <a:r>
              <a:rPr lang="en-US" dirty="0" smtClean="0"/>
              <a:t>” speech</a:t>
            </a:r>
          </a:p>
          <a:p>
            <a:r>
              <a:rPr lang="en-US" dirty="0" smtClean="0"/>
              <a:t>Ended détente</a:t>
            </a:r>
            <a:r>
              <a:rPr lang="en-US" dirty="0" smtClean="0">
                <a:sym typeface="Wingdings"/>
              </a:rPr>
              <a:t> “crusade &amp; conversion”</a:t>
            </a:r>
          </a:p>
          <a:p>
            <a:pPr lvl="1"/>
            <a:r>
              <a:rPr lang="en-US" dirty="0" smtClean="0">
                <a:sym typeface="Wingdings"/>
              </a:rPr>
              <a:t>Fear of Armageddon brings USSR to table more direct conversation than any previous US President.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443" y="4895796"/>
            <a:ext cx="2125131" cy="1962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32" y="4953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8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Reagan’s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Pushes for final outcome through relentless confrontation (Machiavellian) (771 “Fantasy”)</a:t>
            </a:r>
          </a:p>
          <a:p>
            <a:pPr lvl="1"/>
            <a:r>
              <a:rPr lang="en-US" dirty="0" smtClean="0"/>
              <a:t>First postwar president to take offensive ideologically &amp; geostrategically</a:t>
            </a:r>
            <a:r>
              <a:rPr lang="en-US" dirty="0" smtClean="0">
                <a:sym typeface="Wingdings"/>
              </a:rPr>
              <a:t> Communism could be defeated</a:t>
            </a:r>
          </a:p>
          <a:p>
            <a:r>
              <a:rPr lang="en-US" dirty="0" smtClean="0"/>
              <a:t>#1: Combat Soviet pressures until expansion stops</a:t>
            </a:r>
          </a:p>
          <a:p>
            <a:r>
              <a:rPr lang="en-US" dirty="0" smtClean="0"/>
              <a:t>#2: Rearm to stop Soviet strategic superiority</a:t>
            </a:r>
          </a:p>
          <a:p>
            <a:r>
              <a:rPr lang="en-US" b="1" u="sng" dirty="0" smtClean="0"/>
              <a:t>KISS</a:t>
            </a:r>
            <a:r>
              <a:rPr lang="en-US" dirty="0" smtClean="0"/>
              <a:t>: Takes Wilsonianism to its ultimate conclusion by actively promoting democracy (773)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719" y="4797020"/>
            <a:ext cx="1616298" cy="2060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430" y="4846684"/>
            <a:ext cx="2375570" cy="2011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30" y="4797020"/>
            <a:ext cx="1475474" cy="206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62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Reagan Doctrine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 would help anti-communist counter-insurgencies wrest their respective countries out of Soviet sphere</a:t>
            </a:r>
          </a:p>
          <a:p>
            <a:pPr lvl="1"/>
            <a:r>
              <a:rPr lang="en-US" dirty="0" smtClean="0"/>
              <a:t>Armed forces in Angola, Afghanistan, Nicaragua, Iraq, &amp; humanitarian aid in Cambodia</a:t>
            </a:r>
          </a:p>
          <a:p>
            <a:r>
              <a:rPr lang="en-US" dirty="0" smtClean="0"/>
              <a:t>Helping them embodied Richelieu</a:t>
            </a:r>
            <a:r>
              <a:rPr lang="en-US" dirty="0" smtClean="0">
                <a:sym typeface="Wingdings"/>
              </a:rPr>
              <a:t> helping enemy of my enemy Similar to Truman Doctrine (774)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0012"/>
            <a:ext cx="2233308" cy="1468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2151"/>
            <a:ext cx="2086265" cy="1467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105" y="4001671"/>
            <a:ext cx="3245895" cy="2215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119" y="3720036"/>
            <a:ext cx="2204986" cy="3142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266" y="4150809"/>
            <a:ext cx="1630946" cy="21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End a Cold War (775-82)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NATO deploys intermediate range missiles in EUR</a:t>
            </a:r>
          </a:p>
          <a:p>
            <a:pPr lvl="1"/>
            <a:r>
              <a:rPr lang="en-US" dirty="0" smtClean="0"/>
              <a:t>Rebirth of US arms buildup</a:t>
            </a:r>
          </a:p>
          <a:p>
            <a:pPr lvl="1"/>
            <a:r>
              <a:rPr lang="en-US" dirty="0" smtClean="0"/>
              <a:t>Bridges gap in deterrence</a:t>
            </a:r>
          </a:p>
          <a:p>
            <a:pPr lvl="1"/>
            <a:r>
              <a:rPr lang="en-US" dirty="0" smtClean="0"/>
              <a:t>Moscow threatens to walk out of peace talks</a:t>
            </a:r>
            <a:r>
              <a:rPr lang="en-US" dirty="0" smtClean="0">
                <a:sym typeface="Wingdings"/>
              </a:rPr>
              <a:t> tries to become the side of peace in EUR against bellicose USA</a:t>
            </a:r>
          </a:p>
          <a:p>
            <a:pPr lvl="1"/>
            <a:r>
              <a:rPr lang="en-US" b="1" dirty="0" err="1" smtClean="0">
                <a:sym typeface="Wingdings"/>
              </a:rPr>
              <a:t>Mitterand</a:t>
            </a:r>
            <a:r>
              <a:rPr lang="en-US" dirty="0" smtClean="0">
                <a:sym typeface="Wingdings"/>
              </a:rPr>
              <a:t> (FRA) &amp; </a:t>
            </a:r>
            <a:r>
              <a:rPr lang="en-US" b="1" dirty="0" smtClean="0">
                <a:sym typeface="Wingdings"/>
              </a:rPr>
              <a:t>Kohl </a:t>
            </a:r>
            <a:r>
              <a:rPr lang="en-US" dirty="0" smtClean="0">
                <a:sym typeface="Wingdings"/>
              </a:rPr>
              <a:t>(GER) stand by US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68" y="3752703"/>
            <a:ext cx="4361217" cy="31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8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721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America’s commitment to </a:t>
            </a:r>
            <a:r>
              <a:rPr lang="en-US" dirty="0" smtClean="0"/>
              <a:t>Strategic Defense (</a:t>
            </a:r>
            <a:r>
              <a:rPr lang="en-US" b="1" dirty="0" smtClean="0"/>
              <a:t>SDI</a:t>
            </a:r>
            <a:r>
              <a:rPr lang="en-US" dirty="0" smtClean="0"/>
              <a:t>)</a:t>
            </a:r>
          </a:p>
          <a:p>
            <a:pPr lvl="1"/>
            <a:r>
              <a:rPr lang="en-US" b="1" u="sng" dirty="0" smtClean="0"/>
              <a:t>KISS</a:t>
            </a:r>
            <a:r>
              <a:rPr lang="en-US" dirty="0" smtClean="0"/>
              <a:t>: Topples balance of deterrence again in US favor</a:t>
            </a:r>
          </a:p>
          <a:p>
            <a:pPr lvl="1"/>
            <a:r>
              <a:rPr lang="en-US" dirty="0" smtClean="0"/>
              <a:t>Majority of media/academics against it (779-80)</a:t>
            </a:r>
          </a:p>
          <a:p>
            <a:pPr lvl="1"/>
            <a:r>
              <a:rPr lang="en-US" dirty="0" smtClean="0"/>
              <a:t>RR continues support on political grounds</a:t>
            </a:r>
            <a:r>
              <a:rPr lang="en-US" dirty="0" smtClean="0">
                <a:sym typeface="Wingdings"/>
              </a:rPr>
              <a:t> trying to bring about the abolition of nuclear war</a:t>
            </a:r>
          </a:p>
          <a:p>
            <a:pPr lvl="1"/>
            <a:r>
              <a:rPr lang="en-US" dirty="0" smtClean="0">
                <a:sym typeface="Wingdings"/>
              </a:rPr>
              <a:t>Opposite Soviet reaction than what most predicted opened the door to arms control</a:t>
            </a:r>
          </a:p>
          <a:p>
            <a:pPr lvl="1"/>
            <a:r>
              <a:rPr lang="en-US" b="1" u="sng" dirty="0" smtClean="0">
                <a:sym typeface="Wingdings"/>
              </a:rPr>
              <a:t>KISS</a:t>
            </a:r>
            <a:r>
              <a:rPr lang="en-US" dirty="0" smtClean="0">
                <a:sym typeface="Wingdings"/>
              </a:rPr>
              <a:t>: Reagan’s paradox: wants to build arms, SDI in hope nuclear war never occurs, avoid Armageddon, but this is a signal he won’t use them (782)</a:t>
            </a:r>
          </a:p>
          <a:p>
            <a:pPr lvl="1"/>
            <a:r>
              <a:rPr lang="en-US" dirty="0" smtClean="0">
                <a:sym typeface="Wingdings"/>
              </a:rPr>
              <a:t>Soviets can’t test this b/c they’re too weak</a:t>
            </a:r>
            <a:endParaRPr lang="en-US" dirty="0" smtClean="0"/>
          </a:p>
        </p:txBody>
      </p:sp>
      <p:pic>
        <p:nvPicPr>
          <p:cNvPr id="4" name="Picture 7" descr="starwa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952517" y="3972456"/>
            <a:ext cx="2191483" cy="2885544"/>
          </a:xfrm>
          <a:prstGeom prst="rect">
            <a:avLst/>
          </a:prstGeom>
          <a:noFill/>
          <a:ln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6000"/>
            <a:ext cx="2794000" cy="203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847" y="4923356"/>
            <a:ext cx="1893899" cy="18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5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Soviet 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Brezhnev (dies </a:t>
            </a:r>
            <a:r>
              <a:rPr lang="fr-FR" dirty="0" smtClean="0"/>
              <a:t>’</a:t>
            </a:r>
            <a:r>
              <a:rPr lang="en-US" dirty="0" smtClean="0"/>
              <a:t>82)</a:t>
            </a:r>
            <a:r>
              <a:rPr lang="en-US" dirty="0" smtClean="0">
                <a:sym typeface="Wingdings"/>
              </a:rPr>
              <a:t> </a:t>
            </a:r>
            <a:r>
              <a:rPr lang="en-US" b="1" dirty="0" smtClean="0">
                <a:sym typeface="Wingdings"/>
              </a:rPr>
              <a:t>Andropov </a:t>
            </a:r>
            <a:r>
              <a:rPr lang="en-US" dirty="0" smtClean="0">
                <a:sym typeface="Wingdings"/>
              </a:rPr>
              <a:t>(dies </a:t>
            </a:r>
            <a:r>
              <a:rPr lang="fr-FR" dirty="0" smtClean="0">
                <a:sym typeface="Wingdings"/>
              </a:rPr>
              <a:t>’</a:t>
            </a:r>
            <a:r>
              <a:rPr lang="en-US" dirty="0" smtClean="0">
                <a:sym typeface="Wingdings"/>
              </a:rPr>
              <a:t>84) </a:t>
            </a:r>
            <a:r>
              <a:rPr lang="en-US" b="1" dirty="0" smtClean="0">
                <a:sym typeface="Wingdings"/>
              </a:rPr>
              <a:t>Chernenko </a:t>
            </a:r>
            <a:r>
              <a:rPr lang="en-US" dirty="0" smtClean="0">
                <a:sym typeface="Wingdings"/>
              </a:rPr>
              <a:t>(dies </a:t>
            </a:r>
            <a:r>
              <a:rPr lang="fr-FR" dirty="0" smtClean="0">
                <a:sym typeface="Wingdings"/>
              </a:rPr>
              <a:t>’</a:t>
            </a:r>
            <a:r>
              <a:rPr lang="en-US" dirty="0" smtClean="0">
                <a:sym typeface="Wingdings"/>
              </a:rPr>
              <a:t>85) </a:t>
            </a:r>
            <a:r>
              <a:rPr lang="en-US" b="1" dirty="0" smtClean="0">
                <a:sym typeface="Wingdings"/>
              </a:rPr>
              <a:t>Mikhail Gorbachev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987" y="1657093"/>
            <a:ext cx="2455361" cy="3334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258" y="3846072"/>
            <a:ext cx="3411792" cy="2654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74939"/>
            <a:ext cx="30226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280" y="3194944"/>
            <a:ext cx="2510720" cy="36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5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Soviet Problems (1985) (790)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Relations w/ West</a:t>
            </a:r>
          </a:p>
          <a:p>
            <a:r>
              <a:rPr lang="en-US" dirty="0" smtClean="0"/>
              <a:t>Relations w/ CHN</a:t>
            </a:r>
          </a:p>
          <a:p>
            <a:r>
              <a:rPr lang="en-US" dirty="0" smtClean="0"/>
              <a:t>Strains in satellite orbit</a:t>
            </a:r>
          </a:p>
          <a:p>
            <a:r>
              <a:rPr lang="en-US" dirty="0" smtClean="0"/>
              <a:t>Renewed arms race</a:t>
            </a:r>
          </a:p>
          <a:p>
            <a:r>
              <a:rPr lang="en-US" dirty="0" smtClean="0"/>
              <a:t>Stagnation of domestic econ/pol</a:t>
            </a:r>
            <a:endParaRPr lang="en-US" dirty="0"/>
          </a:p>
        </p:txBody>
      </p:sp>
      <p:pic>
        <p:nvPicPr>
          <p:cNvPr id="4" name="Picture 3" descr="bread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699000" y="3898249"/>
            <a:ext cx="4445000" cy="2959751"/>
          </a:xfrm>
          <a:prstGeom prst="rect">
            <a:avLst/>
          </a:prstGeom>
          <a:noFill/>
          <a:ln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2579"/>
            <a:ext cx="4699000" cy="2641600"/>
          </a:xfrm>
          <a:prstGeom prst="rect">
            <a:avLst/>
          </a:prstGeom>
        </p:spPr>
      </p:pic>
      <p:pic>
        <p:nvPicPr>
          <p:cNvPr id="7" name="Picture 6" descr="berlinwalllov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79" y="647510"/>
            <a:ext cx="3671021" cy="24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09300"/>
      </p:ext>
    </p:extLst>
  </p:cSld>
  <p:clrMapOvr>
    <a:masterClrMapping/>
  </p:clrMapOvr>
</p:sld>
</file>

<file path=ppt/theme/theme1.xml><?xml version="1.0" encoding="utf-8"?>
<a:theme xmlns:a="http://schemas.openxmlformats.org/drawingml/2006/main" name="Edwards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1087</Words>
  <Application>Microsoft Macintosh PowerPoint</Application>
  <PresentationFormat>On-screen Show (4:3)</PresentationFormat>
  <Paragraphs>99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EdwardsPPT</vt:lpstr>
      <vt:lpstr>End of the Cold War</vt:lpstr>
      <vt:lpstr>Why.</vt:lpstr>
      <vt:lpstr>Ronald Reagan – Unlikely Hero</vt:lpstr>
      <vt:lpstr>Reagan’s Goals</vt:lpstr>
      <vt:lpstr>Reagan Doctrine</vt:lpstr>
      <vt:lpstr>How to End a Cold War (775-82)</vt:lpstr>
      <vt:lpstr>PowerPoint Presentation</vt:lpstr>
      <vt:lpstr>Soviet Transition</vt:lpstr>
      <vt:lpstr>Soviet Problems (1985) (790)</vt:lpstr>
      <vt:lpstr>Mikhail Gorbachev (1985-91)</vt:lpstr>
      <vt:lpstr>Reykjavik Summit (1986)</vt:lpstr>
      <vt:lpstr>Glasnost &amp; Perestroika (788-96)</vt:lpstr>
      <vt:lpstr>China</vt:lpstr>
      <vt:lpstr>Eastern Bloc</vt:lpstr>
      <vt:lpstr>Mr. Gorbachev, Tear Down This Wall</vt:lpstr>
      <vt:lpstr>How did We Get to 1991? (787)</vt:lpstr>
      <vt:lpstr>Fall of Gorbachev</vt:lpstr>
      <vt:lpstr>Was the USSR ever really a threat? </vt:lpstr>
    </vt:vector>
  </TitlesOfParts>
  <Company>Upper St. Clair School District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Technology Department</dc:creator>
  <cp:lastModifiedBy>Ananya Cleetus</cp:lastModifiedBy>
  <cp:revision>61</cp:revision>
  <dcterms:created xsi:type="dcterms:W3CDTF">2013-07-02T01:42:20Z</dcterms:created>
  <dcterms:modified xsi:type="dcterms:W3CDTF">2015-02-03T15:44:42Z</dcterms:modified>
</cp:coreProperties>
</file>